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2" r:id="rId2"/>
    <p:sldId id="294" r:id="rId3"/>
    <p:sldId id="302" r:id="rId4"/>
    <p:sldId id="30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955CA-F8E7-4F6D-9ECE-3083290069B3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6D5EE-1131-4A7F-B223-99D9C106E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8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4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3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0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02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37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06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1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4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8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5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0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3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1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4997A8-99CF-4EC6-9BCC-53B0B835AB8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2802BE-7499-4AE8-AFAB-6F48D109F3BE}"/>
              </a:ext>
            </a:extLst>
          </p:cNvPr>
          <p:cNvSpPr/>
          <p:nvPr/>
        </p:nvSpPr>
        <p:spPr>
          <a:xfrm>
            <a:off x="874541" y="286623"/>
            <a:ext cx="10442917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u="sng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glycémie – une constante biologique</a:t>
            </a:r>
            <a:endParaRPr lang="en-US" sz="2400" b="1" u="sng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1444F3-DB8E-416C-B3D6-F965A54E1D21}"/>
              </a:ext>
            </a:extLst>
          </p:cNvPr>
          <p:cNvSpPr/>
          <p:nvPr/>
        </p:nvSpPr>
        <p:spPr>
          <a:xfrm>
            <a:off x="624315" y="4351221"/>
            <a:ext cx="78362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Graphe 1:Graphe montrant les variations de la glycémie au cours d’une journée.</a:t>
            </a:r>
            <a:endParaRPr lang="en-US" sz="1600" b="1" u="sng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4A3388-89B2-441F-B76B-463A02FE5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807" y="1088995"/>
            <a:ext cx="7836281" cy="325243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4AC114E-A54C-40F6-915D-7E710B6B410B}"/>
              </a:ext>
            </a:extLst>
          </p:cNvPr>
          <p:cNvSpPr/>
          <p:nvPr/>
        </p:nvSpPr>
        <p:spPr>
          <a:xfrm>
            <a:off x="8595106" y="1427769"/>
            <a:ext cx="3292095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u="sng" dirty="0">
                <a:solidFill>
                  <a:srgbClr val="C00000"/>
                </a:solidFill>
              </a:rPr>
              <a:t>Conclusion</a:t>
            </a:r>
            <a:r>
              <a:rPr lang="en-US" sz="2000" b="1" u="sng" dirty="0">
                <a:solidFill>
                  <a:srgbClr val="FFC00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</a:rPr>
              <a:t>Malgré des variations importantes de la quantité de glucose dans le sang, la glycémie oscille en permanence autour d'une valeur physiologique voisine de 1g/L. La glycémie est donc un </a:t>
            </a:r>
            <a:r>
              <a:rPr lang="fr-FR" sz="2000" b="1" u="sng" dirty="0">
                <a:solidFill>
                  <a:srgbClr val="C00000"/>
                </a:solidFill>
                <a:ea typeface="Times New Roman" panose="02020603050405020304" pitchFamily="18" charset="0"/>
              </a:rPr>
              <a:t>paramètre physiologique régulé</a:t>
            </a:r>
            <a:r>
              <a:rPr lang="fr-FR" sz="2000" b="1" dirty="0">
                <a:solidFill>
                  <a:srgbClr val="C00000"/>
                </a:solidFill>
                <a:ea typeface="Times New Roman" panose="02020603050405020304" pitchFamily="18" charset="0"/>
              </a:rPr>
              <a:t>. </a:t>
            </a:r>
            <a:endParaRPr lang="en-US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35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F684F7-3940-4F59-8EBA-F3C0FEEE2F27}"/>
              </a:ext>
            </a:extLst>
          </p:cNvPr>
          <p:cNvSpPr txBox="1"/>
          <p:nvPr/>
        </p:nvSpPr>
        <p:spPr>
          <a:xfrm>
            <a:off x="1631851" y="223297"/>
            <a:ext cx="9206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2060"/>
                </a:solidFill>
              </a:rPr>
              <a:t>Graphe</a:t>
            </a:r>
            <a:r>
              <a:rPr lang="en-US" sz="3600" b="1" u="sng" dirty="0">
                <a:solidFill>
                  <a:srgbClr val="002060"/>
                </a:solidFill>
              </a:rPr>
              <a:t> 2: </a:t>
            </a:r>
            <a:r>
              <a:rPr lang="en-US" sz="3600" b="1" u="sng" dirty="0">
                <a:solidFill>
                  <a:srgbClr val="FFC000"/>
                </a:solidFill>
              </a:rPr>
              <a:t>Test </a:t>
            </a:r>
            <a:r>
              <a:rPr lang="en-US" sz="3600" b="1" u="sng" dirty="0" err="1">
                <a:solidFill>
                  <a:srgbClr val="FFC000"/>
                </a:solidFill>
              </a:rPr>
              <a:t>d’hyperglycémie</a:t>
            </a:r>
            <a:r>
              <a:rPr lang="en-US" sz="3600" b="1" u="sng" dirty="0">
                <a:solidFill>
                  <a:srgbClr val="FFC000"/>
                </a:solidFill>
              </a:rPr>
              <a:t> </a:t>
            </a:r>
            <a:r>
              <a:rPr lang="en-US" sz="3600" b="1" u="sng" dirty="0" err="1">
                <a:solidFill>
                  <a:srgbClr val="FFC000"/>
                </a:solidFill>
              </a:rPr>
              <a:t>provoquée</a:t>
            </a:r>
            <a:r>
              <a:rPr lang="en-US" sz="3600" b="1" u="sng" dirty="0">
                <a:solidFill>
                  <a:srgbClr val="FFC000"/>
                </a:solidFill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4261D2-BAE9-4E1B-B8B4-88F218E27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529" y="1054294"/>
            <a:ext cx="5659615" cy="324985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0F02A47-154F-415D-B731-F57B1FC8BBE7}"/>
              </a:ext>
            </a:extLst>
          </p:cNvPr>
          <p:cNvSpPr/>
          <p:nvPr/>
        </p:nvSpPr>
        <p:spPr>
          <a:xfrm>
            <a:off x="7723162" y="869628"/>
            <a:ext cx="3953021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u="sng" dirty="0">
                <a:solidFill>
                  <a:srgbClr val="FFC000"/>
                </a:solidFill>
                <a:ea typeface="Times New Roman" panose="02020603050405020304" pitchFamily="18" charset="0"/>
              </a:rPr>
              <a:t>Le test d’hyperglycémie provoquée</a:t>
            </a:r>
            <a:r>
              <a:rPr lang="fr-FR" b="1" dirty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</a:rPr>
              <a:t> est un examen médical consistant à faire avaler 100g de glucose à un patient et à suivre l’évolution de sa glycémie. Les 100g de glucose se retrouvent dans le sang au bout de 30 minutes. </a:t>
            </a:r>
            <a:endParaRPr lang="en-US" b="1" dirty="0">
              <a:solidFill>
                <a:schemeClr val="accent6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77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9E9190-F284-4612-BDD5-503887CDC9C8}"/>
              </a:ext>
            </a:extLst>
          </p:cNvPr>
          <p:cNvSpPr/>
          <p:nvPr/>
        </p:nvSpPr>
        <p:spPr>
          <a:xfrm>
            <a:off x="1595509" y="88024"/>
            <a:ext cx="9282333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Réaliser un schéma fonctionnel illustrant les étapes de l’expérience du foie lavé de </a:t>
            </a:r>
            <a:r>
              <a:rPr lang="fr-FR" b="1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claude</a:t>
            </a:r>
            <a:r>
              <a:rPr lang="fr-FR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Bernard et les résultats obtenus</a:t>
            </a:r>
            <a:endParaRPr lang="en-US" b="1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B7AEB9-D0ED-41DE-A692-960F16A62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262" y="1097033"/>
            <a:ext cx="6467475" cy="54197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7FBD58-0626-4382-934A-147C0C502638}"/>
              </a:ext>
            </a:extLst>
          </p:cNvPr>
          <p:cNvSpPr txBox="1"/>
          <p:nvPr/>
        </p:nvSpPr>
        <p:spPr>
          <a:xfrm>
            <a:off x="9827457" y="1249433"/>
            <a:ext cx="18428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rgbClr val="FFC000"/>
                </a:solidFill>
              </a:rPr>
              <a:t>La couleur </a:t>
            </a:r>
            <a:r>
              <a:rPr lang="fr-FR" b="1" dirty="0">
                <a:solidFill>
                  <a:srgbClr val="FF33CC"/>
                </a:solidFill>
              </a:rPr>
              <a:t>rose</a:t>
            </a:r>
            <a:r>
              <a:rPr lang="fr-FR" b="1" dirty="0">
                <a:solidFill>
                  <a:srgbClr val="FFC000"/>
                </a:solidFill>
              </a:rPr>
              <a:t> de la bandelette </a:t>
            </a:r>
            <a:r>
              <a:rPr lang="fr-FR" b="1" dirty="0" err="1">
                <a:solidFill>
                  <a:srgbClr val="FFC000"/>
                </a:solidFill>
              </a:rPr>
              <a:t>glucotest</a:t>
            </a:r>
            <a:r>
              <a:rPr lang="fr-FR" b="1" dirty="0">
                <a:solidFill>
                  <a:srgbClr val="FFC000"/>
                </a:solidFill>
              </a:rPr>
              <a:t> sur le schéma traduit la présence de glucose dans l’eau où baigne le foie. 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79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9A2C03-6A30-4D96-93F5-A047A599025E}"/>
              </a:ext>
            </a:extLst>
          </p:cNvPr>
          <p:cNvSpPr/>
          <p:nvPr/>
        </p:nvSpPr>
        <p:spPr>
          <a:xfrm>
            <a:off x="1237956" y="329544"/>
            <a:ext cx="10099705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u="sng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Document 3: Fonctions du foie dans la régulation de la glycémie</a:t>
            </a:r>
            <a:endParaRPr lang="en-US" sz="2400" b="1" u="sng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D99F38-53B1-4CF3-B317-2A0218A39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247" y="2633171"/>
            <a:ext cx="9364549" cy="17549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BF058F-7777-45CD-91A1-9A93EC039DE2}"/>
              </a:ext>
            </a:extLst>
          </p:cNvPr>
          <p:cNvSpPr txBox="1"/>
          <p:nvPr/>
        </p:nvSpPr>
        <p:spPr>
          <a:xfrm>
            <a:off x="1856129" y="2102082"/>
            <a:ext cx="91026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accent6">
                    <a:lumMod val="50000"/>
                  </a:schemeClr>
                </a:solidFill>
              </a:rPr>
              <a:t>Dosage du glucose dans différents vaisseaux sanguins avant et après un repas</a:t>
            </a:r>
            <a:endParaRPr lang="en-US" sz="2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664074-C8D1-4DFB-B1B5-AA83BBC6E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247" y="5057213"/>
            <a:ext cx="9404414" cy="14712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297486-5586-4783-AA92-E99F930C778A}"/>
              </a:ext>
            </a:extLst>
          </p:cNvPr>
          <p:cNvSpPr txBox="1"/>
          <p:nvPr/>
        </p:nvSpPr>
        <p:spPr>
          <a:xfrm>
            <a:off x="1933247" y="4477784"/>
            <a:ext cx="84797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accent6">
                    <a:lumMod val="50000"/>
                  </a:schemeClr>
                </a:solidFill>
              </a:rPr>
              <a:t>Dosage du glycogène hépatique avant et après un repas</a:t>
            </a:r>
            <a:endParaRPr lang="en-US" sz="2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9F9C7E-CBF8-4740-9BD2-88A92344E555}"/>
              </a:ext>
            </a:extLst>
          </p:cNvPr>
          <p:cNvSpPr txBox="1"/>
          <p:nvPr/>
        </p:nvSpPr>
        <p:spPr>
          <a:xfrm>
            <a:off x="1856129" y="856923"/>
            <a:ext cx="101953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u="sng" dirty="0">
                <a:solidFill>
                  <a:schemeClr val="accent6">
                    <a:lumMod val="50000"/>
                  </a:schemeClr>
                </a:solidFill>
              </a:rPr>
              <a:t>A partir de l’interprétation des documents ci-dessous, montrer que le foie est un organe de stockage du glucose et préciser les modalités de ce stockage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789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723</TotalTime>
  <Words>208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Corbel</vt:lpstr>
      <vt:lpstr>Times New Roman</vt:lpstr>
      <vt:lpstr>Parallax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Raymona Ghazal</dc:creator>
  <cp:lastModifiedBy>Admin</cp:lastModifiedBy>
  <cp:revision>263</cp:revision>
  <dcterms:created xsi:type="dcterms:W3CDTF">2022-03-29T04:59:01Z</dcterms:created>
  <dcterms:modified xsi:type="dcterms:W3CDTF">2025-03-12T14:19:33Z</dcterms:modified>
</cp:coreProperties>
</file>